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08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0A740D-0DD4-41F4-A5BB-BC1EBE32258A}" type="datetimeFigureOut">
              <a:rPr lang="en-GB" smtClean="0"/>
              <a:t>02/03/2016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F24126-C3BB-436B-9828-98F895FD04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257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F24126-C3BB-436B-9828-98F895FD04D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009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26CFE1-E5AD-4C30-8D03-0C3FE004479F}" type="datetime1">
              <a:rPr lang="en-GB"/>
              <a:pPr lvl="0"/>
              <a:t>02/03/2016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993C97-9BA8-4FB4-BD5C-16924ABEF5B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67335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6FF6E3-96EE-4C8F-8913-C1D8622533A6}" type="datetime1">
              <a:rPr lang="en-GB"/>
              <a:pPr lvl="0"/>
              <a:t>02/03/2016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34ED96-8847-41EB-AC59-16E0D74B75A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084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4D9139-4C58-4EE4-97ED-20F91DDA6F75}" type="datetime1">
              <a:rPr lang="en-GB"/>
              <a:pPr lvl="0"/>
              <a:t>02/03/2016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388CCE-EEF0-4250-A45A-2D515687D00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651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g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44646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ontent Layout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292734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DDE7DA-65E5-46DF-B2BE-D3E798DBC6DC}" type="datetime1">
              <a:rPr lang="en-GB"/>
              <a:pPr lvl="0"/>
              <a:t>02/03/2016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4033F97-D209-4DE6-B19B-53E216FDF11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884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3EAF52-C6E6-4AAA-8C5F-D68F1A15036F}" type="datetime1">
              <a:rPr lang="en-GB"/>
              <a:pPr lvl="0"/>
              <a:t>02/03/2016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583C551-A92B-4383-B391-A3C1733F592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823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CFC0FE3-ED79-42AB-9B43-3C529716245F}" type="datetime1">
              <a:rPr lang="en-GB"/>
              <a:pPr lvl="0"/>
              <a:t>02/03/2016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0A90FC-464A-4853-B610-97058711023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98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C1BC2D-95A0-4D12-B832-08D9B6B602D9}" type="datetime1">
              <a:rPr lang="en-GB"/>
              <a:pPr lvl="0"/>
              <a:t>02/03/2016</a:t>
            </a:fld>
            <a:endParaRPr lang="en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BF56C5-B234-4C45-AABA-FD76B9FF7FA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163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FD6C114-3386-41E3-A4D7-94EC8512F6BE}" type="datetime1">
              <a:rPr lang="en-GB"/>
              <a:pPr lvl="0"/>
              <a:t>02/03/2016</a:t>
            </a:fld>
            <a:endParaRPr lang="en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296FFE-8624-47C1-9001-C278402535D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403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AF2A4F-249D-469E-9893-D8C88641614E}" type="datetime1">
              <a:rPr lang="en-GB"/>
              <a:pPr lvl="0"/>
              <a:t>02/03/2016</a:t>
            </a:fld>
            <a:endParaRPr lang="en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F7B5BBA-EE9D-4DFA-BA9A-147F03073E5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354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FA3088-B42F-47C3-848B-C16187326D0B}" type="datetime1">
              <a:rPr lang="en-GB"/>
              <a:pPr lvl="0"/>
              <a:t>02/03/2016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B4D682-216D-4D51-85C5-2E5641A81B4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395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241402A-6763-4E37-BA87-57536EDC804C}" type="datetime1">
              <a:rPr lang="en-GB"/>
              <a:pPr lvl="0"/>
              <a:t>02/03/2016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9F18324-BF08-4D97-A4F1-61ECB69BD09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40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05B4700-7D7D-46D9-A2F2-F4AC9A927BA3}" type="datetime1">
              <a:rPr lang="en-GB"/>
              <a:pPr lvl="0"/>
              <a:t>02/03/2016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E5BE42AD-9248-44DD-852A-E9A3733E6D9A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12" Type="http://schemas.openxmlformats.org/officeDocument/2006/relationships/image" Target="../media/image13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11" Type="http://schemas.openxmlformats.org/officeDocument/2006/relationships/image" Target="../media/image12.emf"/><Relationship Id="rId5" Type="http://schemas.openxmlformats.org/officeDocument/2006/relationships/image" Target="../media/image6.emf"/><Relationship Id="rId10" Type="http://schemas.openxmlformats.org/officeDocument/2006/relationships/image" Target="../media/image11.emf"/><Relationship Id="rId4" Type="http://schemas.openxmlformats.org/officeDocument/2006/relationships/image" Target="../media/image5.emf"/><Relationship Id="rId9" Type="http://schemas.openxmlformats.org/officeDocument/2006/relationships/image" Target="../media/image10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13" Type="http://schemas.openxmlformats.org/officeDocument/2006/relationships/image" Target="../media/image24.emf"/><Relationship Id="rId18" Type="http://schemas.openxmlformats.org/officeDocument/2006/relationships/image" Target="../media/image29.emf"/><Relationship Id="rId3" Type="http://schemas.openxmlformats.org/officeDocument/2006/relationships/image" Target="../media/image3.emf"/><Relationship Id="rId7" Type="http://schemas.openxmlformats.org/officeDocument/2006/relationships/image" Target="../media/image18.emf"/><Relationship Id="rId12" Type="http://schemas.openxmlformats.org/officeDocument/2006/relationships/image" Target="../media/image23.emf"/><Relationship Id="rId17" Type="http://schemas.openxmlformats.org/officeDocument/2006/relationships/image" Target="../media/image28.emf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7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emf"/><Relationship Id="rId11" Type="http://schemas.openxmlformats.org/officeDocument/2006/relationships/image" Target="../media/image22.emf"/><Relationship Id="rId5" Type="http://schemas.openxmlformats.org/officeDocument/2006/relationships/image" Target="../media/image16.emf"/><Relationship Id="rId15" Type="http://schemas.openxmlformats.org/officeDocument/2006/relationships/image" Target="../media/image26.emf"/><Relationship Id="rId10" Type="http://schemas.openxmlformats.org/officeDocument/2006/relationships/image" Target="../media/image21.emf"/><Relationship Id="rId19" Type="http://schemas.openxmlformats.org/officeDocument/2006/relationships/image" Target="../media/image30.emf"/><Relationship Id="rId4" Type="http://schemas.openxmlformats.org/officeDocument/2006/relationships/image" Target="../media/image15.emf"/><Relationship Id="rId9" Type="http://schemas.openxmlformats.org/officeDocument/2006/relationships/image" Target="../media/image20.emf"/><Relationship Id="rId14" Type="http://schemas.openxmlformats.org/officeDocument/2006/relationships/image" Target="../media/image2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1.emf"/><Relationship Id="rId4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1.emf"/><Relationship Id="rId4" Type="http://schemas.openxmlformats.org/officeDocument/2006/relationships/image" Target="../media/image1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1.emf"/><Relationship Id="rId4" Type="http://schemas.openxmlformats.org/officeDocument/2006/relationships/image" Target="../media/image1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bg>
      <p:bgPr>
        <a:solidFill>
          <a:srgbClr val="0071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4857750" y="3215005"/>
            <a:ext cx="2476500" cy="427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400" b="1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www.frogcommunity.com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057" y="-105101"/>
            <a:ext cx="12277063" cy="7069427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Picture 6"/>
          <p:cNvPicPr>
            <a:picLocks noChangeAspect="1"/>
          </p:cNvPicPr>
          <p:nvPr/>
        </p:nvPicPr>
        <p:blipFill>
          <a:blip r:embed="rId3">
            <a:biLevel thresh="25000"/>
          </a:blip>
          <a:stretch>
            <a:fillRect/>
          </a:stretch>
        </p:blipFill>
        <p:spPr>
          <a:xfrm>
            <a:off x="4193895" y="1421800"/>
            <a:ext cx="1235994" cy="13483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7"/>
          <p:cNvPicPr>
            <a:picLocks noChangeAspect="1"/>
          </p:cNvPicPr>
          <p:nvPr/>
        </p:nvPicPr>
        <p:blipFill>
          <a:blip r:embed="rId4">
            <a:biLevel thresh="25000"/>
          </a:blip>
          <a:stretch>
            <a:fillRect/>
          </a:stretch>
        </p:blipFill>
        <p:spPr>
          <a:xfrm>
            <a:off x="5719809" y="1455514"/>
            <a:ext cx="764063" cy="12809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8"/>
          <p:cNvPicPr>
            <a:picLocks noChangeAspect="1"/>
          </p:cNvPicPr>
          <p:nvPr/>
        </p:nvPicPr>
        <p:blipFill>
          <a:blip r:embed="rId5">
            <a:biLevel thresh="25000"/>
          </a:blip>
          <a:stretch>
            <a:fillRect/>
          </a:stretch>
        </p:blipFill>
        <p:spPr>
          <a:xfrm>
            <a:off x="6690701" y="1444276"/>
            <a:ext cx="943852" cy="1303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6">
            <a:biLevel thresh="25000"/>
          </a:blip>
          <a:stretch>
            <a:fillRect/>
          </a:stretch>
        </p:blipFill>
        <p:spPr>
          <a:xfrm>
            <a:off x="1934513" y="3379750"/>
            <a:ext cx="764063" cy="12809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10"/>
          <p:cNvPicPr>
            <a:picLocks noChangeAspect="1"/>
          </p:cNvPicPr>
          <p:nvPr/>
        </p:nvPicPr>
        <p:blipFill>
          <a:blip r:embed="rId7">
            <a:biLevel thresh="50000"/>
          </a:blip>
          <a:stretch>
            <a:fillRect/>
          </a:stretch>
        </p:blipFill>
        <p:spPr>
          <a:xfrm>
            <a:off x="2860709" y="3346054"/>
            <a:ext cx="1146099" cy="13258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11"/>
          <p:cNvPicPr>
            <a:picLocks noChangeAspect="1"/>
          </p:cNvPicPr>
          <p:nvPr/>
        </p:nvPicPr>
        <p:blipFill>
          <a:blip r:embed="rId8">
            <a:biLevel thresh="50000"/>
          </a:blip>
          <a:stretch>
            <a:fillRect/>
          </a:stretch>
        </p:blipFill>
        <p:spPr>
          <a:xfrm>
            <a:off x="4168950" y="3329202"/>
            <a:ext cx="1213518" cy="13483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44601" y="3346054"/>
            <a:ext cx="1146099" cy="13258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13"/>
          <p:cNvPicPr>
            <a:picLocks noChangeAspect="1"/>
          </p:cNvPicPr>
          <p:nvPr/>
        </p:nvPicPr>
        <p:blipFill>
          <a:blip r:embed="rId10">
            <a:biLevel thresh="25000"/>
          </a:blip>
          <a:stretch>
            <a:fillRect/>
          </a:stretch>
        </p:blipFill>
        <p:spPr>
          <a:xfrm>
            <a:off x="6852833" y="3329202"/>
            <a:ext cx="1235994" cy="13483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5"/>
          <p:cNvPicPr>
            <a:picLocks noChangeAspect="1"/>
          </p:cNvPicPr>
          <p:nvPr/>
        </p:nvPicPr>
        <p:blipFill>
          <a:blip r:embed="rId11">
            <a:biLevel thresh="25000"/>
          </a:blip>
          <a:stretch>
            <a:fillRect/>
          </a:stretch>
        </p:blipFill>
        <p:spPr>
          <a:xfrm>
            <a:off x="9177156" y="3379750"/>
            <a:ext cx="1101157" cy="12809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8"/>
          <p:cNvPicPr>
            <a:picLocks noChangeAspect="1"/>
          </p:cNvPicPr>
          <p:nvPr/>
        </p:nvPicPr>
        <p:blipFill>
          <a:blip r:embed="rId6">
            <a:biLevel thresh="25000"/>
          </a:blip>
          <a:stretch>
            <a:fillRect/>
          </a:stretch>
        </p:blipFill>
        <p:spPr>
          <a:xfrm>
            <a:off x="8287636" y="3379750"/>
            <a:ext cx="764063" cy="12809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58049" y="6031382"/>
            <a:ext cx="620603" cy="390924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"/>
                            </p:stCondLst>
                            <p:childTnLst>
                              <p:par>
                                <p:cTn id="4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"/>
                            </p:stCondLst>
                            <p:childTnLst>
                              <p:par>
                                <p:cTn id="4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"/>
                            </p:stCondLst>
                            <p:childTnLst>
                              <p:par>
                                <p:cTn id="5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"/>
                            </p:stCondLst>
                            <p:childTnLst>
                              <p:par>
                                <p:cTn id="5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057" y="-105101"/>
            <a:ext cx="12277063" cy="706942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/>
          <p:nvPr/>
        </p:nvSpPr>
        <p:spPr>
          <a:xfrm>
            <a:off x="795674" y="508004"/>
            <a:ext cx="10515600" cy="132555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400" b="1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Calibri"/>
              </a:rPr>
              <a:t>The hard truths!</a:t>
            </a:r>
          </a:p>
        </p:txBody>
      </p:sp>
      <p:sp>
        <p:nvSpPr>
          <p:cNvPr id="4" name="Content Placeholder 2"/>
          <p:cNvSpPr txBox="1"/>
          <p:nvPr/>
        </p:nvSpPr>
        <p:spPr>
          <a:xfrm>
            <a:off x="1600200" y="2770357"/>
            <a:ext cx="10591796" cy="32571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342900" marR="0" lvl="0" indent="-3429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0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Calibri"/>
              </a:rPr>
              <a:t>Statistically one in every three learning platforms fail</a:t>
            </a:r>
          </a:p>
          <a:p>
            <a:pPr marL="342900" marR="0" lvl="0" indent="-3429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0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Calibri"/>
              </a:rPr>
              <a:t>With no SLT involvement your platform will fail!</a:t>
            </a:r>
          </a:p>
          <a:p>
            <a:pPr marL="342900" marR="0" lvl="0" indent="-3429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0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Calibri"/>
              </a:rPr>
              <a:t>It takes more than one person to make this work.</a:t>
            </a:r>
          </a:p>
          <a:p>
            <a:pPr marL="342900" marR="0" lvl="0" indent="-3429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0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Calibri"/>
              </a:rPr>
              <a:t>You’ve only got one shot to make this work</a:t>
            </a:r>
          </a:p>
        </p:txBody>
      </p:sp>
      <p:pic>
        <p:nvPicPr>
          <p:cNvPr id="5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8049" y="6031382"/>
            <a:ext cx="620603" cy="39092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6052" y="1722043"/>
            <a:ext cx="2238752" cy="5062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9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5057" y="-105101"/>
            <a:ext cx="12277063" cy="706942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1"/>
          <p:cNvSpPr/>
          <p:nvPr/>
        </p:nvSpPr>
        <p:spPr>
          <a:xfrm>
            <a:off x="476777" y="237661"/>
            <a:ext cx="2144048" cy="954103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cs typeface="Calibri"/>
              </a:rPr>
              <a:t>Creating your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cs typeface="Calibri"/>
              </a:rPr>
              <a:t>Frog team</a:t>
            </a:r>
            <a:endParaRPr lang="en-GB" sz="2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8474" y="2144460"/>
            <a:ext cx="1485003" cy="14737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8185" y="3487814"/>
            <a:ext cx="2002499" cy="14962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0035" y="3487814"/>
            <a:ext cx="1833746" cy="1462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9572" y="5515834"/>
            <a:ext cx="2722497" cy="10799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20826" y="188768"/>
            <a:ext cx="1496251" cy="14737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29103" y="1638211"/>
            <a:ext cx="303754" cy="50624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0" name="Picture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26736" y="3226734"/>
            <a:ext cx="990002" cy="776252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1" name="Picture 1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10338" y="3234882"/>
            <a:ext cx="1068750" cy="776252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Picture 1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30500" y="5013700"/>
            <a:ext cx="303754" cy="472497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13" name="Group 23"/>
          <p:cNvGrpSpPr/>
          <p:nvPr/>
        </p:nvGrpSpPr>
        <p:grpSpPr>
          <a:xfrm>
            <a:off x="2760134" y="4722730"/>
            <a:ext cx="2750458" cy="756847"/>
            <a:chOff x="2760134" y="4722730"/>
            <a:chExt cx="2750458" cy="756847"/>
          </a:xfrm>
        </p:grpSpPr>
        <p:pic>
          <p:nvPicPr>
            <p:cNvPr id="14" name="Picture 17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2855232" y="4872078"/>
              <a:ext cx="2514737" cy="607499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15" name="Picture 21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2760134" y="4862623"/>
              <a:ext cx="315001" cy="281251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16" name="Picture 22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 rot="13887259">
              <a:off x="5212466" y="4739605"/>
              <a:ext cx="315001" cy="281251"/>
            </a:xfrm>
            <a:prstGeom prst="rect">
              <a:avLst/>
            </a:prstGeom>
            <a:noFill/>
            <a:ln cap="flat">
              <a:noFill/>
            </a:ln>
          </p:spPr>
        </p:pic>
      </p:grpSp>
      <p:grpSp>
        <p:nvGrpSpPr>
          <p:cNvPr id="17" name="Group 42"/>
          <p:cNvGrpSpPr/>
          <p:nvPr/>
        </p:nvGrpSpPr>
        <p:grpSpPr>
          <a:xfrm>
            <a:off x="7631500" y="-132130"/>
            <a:ext cx="4584701" cy="1432983"/>
            <a:chOff x="7631500" y="-132130"/>
            <a:chExt cx="4584701" cy="1432983"/>
          </a:xfrm>
        </p:grpSpPr>
        <p:pic>
          <p:nvPicPr>
            <p:cNvPr id="18" name="Picture 37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7631500" y="-132130"/>
              <a:ext cx="4584701" cy="1432983"/>
            </a:xfrm>
            <a:prstGeom prst="rect">
              <a:avLst/>
            </a:prstGeom>
            <a:noFill/>
            <a:ln cap="flat">
              <a:noFill/>
            </a:ln>
          </p:spPr>
        </p:pic>
        <p:sp>
          <p:nvSpPr>
            <p:cNvPr id="19" name="TextBox 26"/>
            <p:cNvSpPr txBox="1"/>
            <p:nvPr/>
          </p:nvSpPr>
          <p:spPr>
            <a:xfrm>
              <a:off x="7838099" y="0"/>
              <a:ext cx="3972894" cy="1138775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Why did I buy Frog</a:t>
              </a:r>
            </a:p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Sets Vision</a:t>
              </a:r>
            </a:p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Gives Frog importance</a:t>
              </a:r>
            </a:p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Understands capabilities</a:t>
              </a:r>
            </a:p>
          </p:txBody>
        </p:sp>
      </p:grpSp>
      <p:sp>
        <p:nvSpPr>
          <p:cNvPr id="20" name="Rectangle 27"/>
          <p:cNvSpPr/>
          <p:nvPr/>
        </p:nvSpPr>
        <p:spPr>
          <a:xfrm>
            <a:off x="419773" y="1244928"/>
            <a:ext cx="2175788" cy="132343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  <a:cs typeface="Calibri"/>
              </a:rPr>
              <a:t>Who is crucial to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  <a:cs typeface="Calibri"/>
              </a:rPr>
              <a:t>the success of your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  <a:cs typeface="Calibri"/>
              </a:rPr>
              <a:t>learning platform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  <a:cs typeface="Calibri"/>
              </a:rPr>
              <a:t>and why?</a:t>
            </a:r>
            <a:endParaRPr lang="en-GB" sz="20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21" name="Group 43"/>
          <p:cNvGrpSpPr/>
          <p:nvPr/>
        </p:nvGrpSpPr>
        <p:grpSpPr>
          <a:xfrm>
            <a:off x="7631500" y="1280836"/>
            <a:ext cx="4770122" cy="1367604"/>
            <a:chOff x="7631500" y="1280836"/>
            <a:chExt cx="4770122" cy="1367604"/>
          </a:xfrm>
        </p:grpSpPr>
        <p:pic>
          <p:nvPicPr>
            <p:cNvPr id="22" name="Picture 38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7631500" y="1280836"/>
              <a:ext cx="4584701" cy="1367604"/>
            </a:xfrm>
            <a:prstGeom prst="rect">
              <a:avLst/>
            </a:prstGeom>
            <a:noFill/>
            <a:ln cap="flat">
              <a:noFill/>
            </a:ln>
          </p:spPr>
        </p:pic>
        <p:sp>
          <p:nvSpPr>
            <p:cNvPr id="23" name="TextBox 29"/>
            <p:cNvSpPr txBox="1"/>
            <p:nvPr/>
          </p:nvSpPr>
          <p:spPr>
            <a:xfrm>
              <a:off x="7838099" y="1359054"/>
              <a:ext cx="4563523" cy="1138775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Understands what the vision is</a:t>
              </a:r>
            </a:p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Communicates this to head Frog Champions</a:t>
              </a:r>
            </a:p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Identifies goals to achieve the vision</a:t>
              </a:r>
            </a:p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Leads the Frog team</a:t>
              </a:r>
            </a:p>
          </p:txBody>
        </p:sp>
      </p:grpSp>
      <p:grpSp>
        <p:nvGrpSpPr>
          <p:cNvPr id="24" name="Group 44"/>
          <p:cNvGrpSpPr/>
          <p:nvPr/>
        </p:nvGrpSpPr>
        <p:grpSpPr>
          <a:xfrm>
            <a:off x="7631500" y="2602931"/>
            <a:ext cx="4613285" cy="1879969"/>
            <a:chOff x="7631500" y="2602931"/>
            <a:chExt cx="4613285" cy="1879969"/>
          </a:xfrm>
        </p:grpSpPr>
        <p:pic>
          <p:nvPicPr>
            <p:cNvPr id="25" name="Picture 39"/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7631500" y="2602931"/>
              <a:ext cx="4613285" cy="1879969"/>
            </a:xfrm>
            <a:prstGeom prst="rect">
              <a:avLst/>
            </a:prstGeom>
            <a:noFill/>
            <a:ln cap="flat">
              <a:noFill/>
            </a:ln>
          </p:spPr>
        </p:pic>
        <p:sp>
          <p:nvSpPr>
            <p:cNvPr id="26" name="TextBox 31"/>
            <p:cNvSpPr txBox="1"/>
            <p:nvPr/>
          </p:nvSpPr>
          <p:spPr>
            <a:xfrm>
              <a:off x="7838099" y="2667981"/>
              <a:ext cx="3972894" cy="1661995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Create actions to achieve the vision</a:t>
              </a:r>
            </a:p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Ideas generator</a:t>
              </a:r>
            </a:p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Motivator</a:t>
              </a:r>
            </a:p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Gets the team on board</a:t>
              </a:r>
            </a:p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Share knowledge/trainer</a:t>
              </a:r>
            </a:p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Promote Frog and it’s capabilities</a:t>
              </a:r>
            </a:p>
          </p:txBody>
        </p:sp>
      </p:grpSp>
      <p:grpSp>
        <p:nvGrpSpPr>
          <p:cNvPr id="27" name="Group 45"/>
          <p:cNvGrpSpPr/>
          <p:nvPr/>
        </p:nvGrpSpPr>
        <p:grpSpPr>
          <a:xfrm>
            <a:off x="7631500" y="4482900"/>
            <a:ext cx="4637489" cy="1324572"/>
            <a:chOff x="7607295" y="4482900"/>
            <a:chExt cx="4637489" cy="1324572"/>
          </a:xfrm>
        </p:grpSpPr>
        <p:pic>
          <p:nvPicPr>
            <p:cNvPr id="28" name="Picture 40"/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7607295" y="4482900"/>
              <a:ext cx="4637489" cy="1324572"/>
            </a:xfrm>
            <a:prstGeom prst="rect">
              <a:avLst/>
            </a:prstGeom>
            <a:noFill/>
            <a:ln cap="flat">
              <a:noFill/>
            </a:ln>
          </p:spPr>
        </p:pic>
        <p:sp>
          <p:nvSpPr>
            <p:cNvPr id="29" name="TextBox 32"/>
            <p:cNvSpPr txBox="1"/>
            <p:nvPr/>
          </p:nvSpPr>
          <p:spPr>
            <a:xfrm>
              <a:off x="7826139" y="4525374"/>
              <a:ext cx="3972894" cy="1138775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The ‘techies’ behind the scenes</a:t>
              </a:r>
            </a:p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Understands the system</a:t>
              </a:r>
            </a:p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Puts ideas into technical reality</a:t>
              </a:r>
            </a:p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Makes it technically happen</a:t>
              </a:r>
            </a:p>
          </p:txBody>
        </p:sp>
      </p:grpSp>
      <p:grpSp>
        <p:nvGrpSpPr>
          <p:cNvPr id="30" name="Group 46"/>
          <p:cNvGrpSpPr/>
          <p:nvPr/>
        </p:nvGrpSpPr>
        <p:grpSpPr>
          <a:xfrm>
            <a:off x="7631500" y="5754145"/>
            <a:ext cx="4637489" cy="1268382"/>
            <a:chOff x="7607295" y="5754145"/>
            <a:chExt cx="4637489" cy="1268382"/>
          </a:xfrm>
        </p:grpSpPr>
        <p:pic>
          <p:nvPicPr>
            <p:cNvPr id="31" name="Picture 41"/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7607295" y="5754145"/>
              <a:ext cx="4637489" cy="1268382"/>
            </a:xfrm>
            <a:prstGeom prst="rect">
              <a:avLst/>
            </a:prstGeom>
            <a:noFill/>
            <a:ln cap="flat">
              <a:noFill/>
            </a:ln>
          </p:spPr>
        </p:pic>
        <p:sp>
          <p:nvSpPr>
            <p:cNvPr id="32" name="TextBox 34"/>
            <p:cNvSpPr txBox="1"/>
            <p:nvPr/>
          </p:nvSpPr>
          <p:spPr>
            <a:xfrm>
              <a:off x="7826139" y="5807473"/>
              <a:ext cx="3972894" cy="877165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Drive the project</a:t>
              </a:r>
            </a:p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Share the knowledge</a:t>
              </a:r>
            </a:p>
            <a:p>
              <a:pPr marL="285750" marR="0" lvl="0" indent="-28575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ct val="100000"/>
                <a:buFont typeface="Arial" pitchFamily="34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7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Promote Frog and it’s capabilities</a:t>
              </a:r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10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057" y="-105101"/>
            <a:ext cx="12277063" cy="7069427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8049" y="6031382"/>
            <a:ext cx="620603" cy="39092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extBox 10"/>
          <p:cNvSpPr txBox="1"/>
          <p:nvPr/>
        </p:nvSpPr>
        <p:spPr>
          <a:xfrm>
            <a:off x="829598" y="1417274"/>
            <a:ext cx="10020296" cy="76944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400" b="1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Arial" pitchFamily="34"/>
              </a:rPr>
              <a:t>Direction and leadership</a:t>
            </a:r>
          </a:p>
        </p:txBody>
      </p:sp>
      <p:sp>
        <p:nvSpPr>
          <p:cNvPr id="5" name="TextBox 13"/>
          <p:cNvSpPr txBox="1"/>
          <p:nvPr/>
        </p:nvSpPr>
        <p:spPr>
          <a:xfrm>
            <a:off x="789319" y="2450990"/>
            <a:ext cx="10020296" cy="76944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400" b="1" i="0" u="none" strike="noStrike" kern="1200" cap="none" spc="0" baseline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Arial" pitchFamily="34"/>
              </a:rPr>
              <a:t>Take ownership</a:t>
            </a:r>
          </a:p>
        </p:txBody>
      </p:sp>
      <p:sp>
        <p:nvSpPr>
          <p:cNvPr id="6" name="TextBox 19"/>
          <p:cNvSpPr txBox="1"/>
          <p:nvPr/>
        </p:nvSpPr>
        <p:spPr>
          <a:xfrm>
            <a:off x="-123160" y="3436214"/>
            <a:ext cx="11845265" cy="76944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400" b="1" i="0" u="none" strike="noStrike" kern="1200" cap="none" spc="0" baseline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Arial" pitchFamily="34"/>
              </a:rPr>
              <a:t>Transparency and accountability</a:t>
            </a:r>
          </a:p>
        </p:txBody>
      </p:sp>
      <p:pic>
        <p:nvPicPr>
          <p:cNvPr id="7" name="Pictur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623642">
            <a:off x="8210691" y="2418072"/>
            <a:ext cx="819009" cy="7784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623642">
            <a:off x="10690425" y="3399794"/>
            <a:ext cx="819009" cy="7784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623642">
            <a:off x="9633086" y="1301411"/>
            <a:ext cx="819009" cy="7784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6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6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6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057" y="-105101"/>
            <a:ext cx="12277063" cy="706942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/>
          <p:nvPr/>
        </p:nvSpPr>
        <p:spPr>
          <a:xfrm>
            <a:off x="-85057" y="508004"/>
            <a:ext cx="12277063" cy="132555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400" b="1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Calibri"/>
              </a:rPr>
              <a:t>Direction and leadership</a:t>
            </a:r>
          </a:p>
        </p:txBody>
      </p:sp>
      <p:sp>
        <p:nvSpPr>
          <p:cNvPr id="4" name="Content Placeholder 2"/>
          <p:cNvSpPr txBox="1"/>
          <p:nvPr/>
        </p:nvSpPr>
        <p:spPr>
          <a:xfrm>
            <a:off x="1082750" y="2770357"/>
            <a:ext cx="10591796" cy="32571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342900" marR="0" lvl="0" indent="-3429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0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Calibri"/>
              </a:rPr>
              <a:t>A clear roadmap, with achievable and measurable goals</a:t>
            </a:r>
          </a:p>
          <a:p>
            <a:pPr marL="342900" marR="0" lvl="0" indent="-3429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0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Calibri"/>
              </a:rPr>
              <a:t>Clear alignment with the school’s development plans</a:t>
            </a:r>
          </a:p>
          <a:p>
            <a:pPr marL="342900" marR="0" lvl="0" indent="-3429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0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Calibri"/>
              </a:rPr>
              <a:t>A clear focus and directives from the senior leadership team</a:t>
            </a:r>
          </a:p>
          <a:p>
            <a:pPr marL="342900" marR="0" lvl="0" indent="-3429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0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Calibri"/>
              </a:rPr>
              <a:t>Full engagement of teachers</a:t>
            </a:r>
          </a:p>
        </p:txBody>
      </p:sp>
      <p:pic>
        <p:nvPicPr>
          <p:cNvPr id="5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8049" y="6031382"/>
            <a:ext cx="620603" cy="39092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6103" y="1833564"/>
            <a:ext cx="3194849" cy="6131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623642">
            <a:off x="9325956" y="4387290"/>
            <a:ext cx="1967029" cy="18696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3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3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9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057" y="-105101"/>
            <a:ext cx="12277063" cy="706942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ontent Placeholder 2"/>
          <p:cNvSpPr txBox="1"/>
          <p:nvPr/>
        </p:nvSpPr>
        <p:spPr>
          <a:xfrm>
            <a:off x="1624422" y="2770357"/>
            <a:ext cx="9686851" cy="32571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342900" marR="0" lvl="0" indent="-3429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0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Calibri"/>
              </a:rPr>
              <a:t>Responsibility for development shared across a specified team</a:t>
            </a:r>
          </a:p>
          <a:p>
            <a:pPr marL="342900" marR="0" lvl="0" indent="-3429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0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Calibri"/>
              </a:rPr>
              <a:t>Responsibility should lie with the teaching staff and NOT the technical staff</a:t>
            </a:r>
          </a:p>
        </p:txBody>
      </p:sp>
      <p:pic>
        <p:nvPicPr>
          <p:cNvPr id="4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8049" y="6031382"/>
            <a:ext cx="620603" cy="39092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0699" y="1785146"/>
            <a:ext cx="2730498" cy="4905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623642">
            <a:off x="9325956" y="4387290"/>
            <a:ext cx="1967029" cy="18696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itle 1"/>
          <p:cNvSpPr txBox="1"/>
          <p:nvPr/>
        </p:nvSpPr>
        <p:spPr>
          <a:xfrm>
            <a:off x="-85057" y="455453"/>
            <a:ext cx="12277063" cy="132555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400" b="1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Calibri"/>
              </a:rPr>
              <a:t>Take ownership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4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3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3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057" y="-105101"/>
            <a:ext cx="12277063" cy="706942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ontent Placeholder 2"/>
          <p:cNvSpPr txBox="1"/>
          <p:nvPr/>
        </p:nvSpPr>
        <p:spPr>
          <a:xfrm>
            <a:off x="1802218" y="2770357"/>
            <a:ext cx="8764176" cy="32571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457200" marR="0" lvl="0" indent="-4572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</a:rPr>
              <a:t>Accountability should be clear and shared across multiple people/teams</a:t>
            </a:r>
          </a:p>
          <a:p>
            <a:pPr marL="457200" marR="0" lvl="0" indent="-4572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800" b="0" i="0" u="none" strike="noStrike" kern="1200" cap="none" spc="0" baseline="0" dirty="0">
              <a:solidFill>
                <a:srgbClr val="FFFFFF"/>
              </a:solidFill>
              <a:uFillTx/>
              <a:latin typeface="Century Gothic" panose="020B0502020202020204" pitchFamily="34" charset="0"/>
            </a:endParaRPr>
          </a:p>
          <a:p>
            <a:pPr marL="342900" marR="0" lvl="0" indent="-3429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</a:rPr>
              <a:t>Be transparent with your progress against milestones </a:t>
            </a:r>
          </a:p>
        </p:txBody>
      </p:sp>
      <p:pic>
        <p:nvPicPr>
          <p:cNvPr id="4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8049" y="6031382"/>
            <a:ext cx="620603" cy="39092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3600" y="1833564"/>
            <a:ext cx="3352793" cy="4905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623642">
            <a:off x="9325956" y="4387290"/>
            <a:ext cx="1967029" cy="18696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itle 1"/>
          <p:cNvSpPr txBox="1"/>
          <p:nvPr/>
        </p:nvSpPr>
        <p:spPr>
          <a:xfrm>
            <a:off x="-85057" y="508004"/>
            <a:ext cx="12277063" cy="132555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400" b="1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Calibri"/>
              </a:rPr>
              <a:t>Transparency and accountability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6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3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057" y="-105101"/>
            <a:ext cx="12277063" cy="706942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/>
          <p:cNvSpPr txBox="1"/>
          <p:nvPr/>
        </p:nvSpPr>
        <p:spPr>
          <a:xfrm>
            <a:off x="795674" y="736596"/>
            <a:ext cx="10515600" cy="842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400" b="1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Calibri"/>
              </a:rPr>
              <a:t>Where do you want to go from here</a:t>
            </a:r>
          </a:p>
        </p:txBody>
      </p:sp>
      <p:sp>
        <p:nvSpPr>
          <p:cNvPr id="4" name="Content Placeholder 2"/>
          <p:cNvSpPr txBox="1"/>
          <p:nvPr/>
        </p:nvSpPr>
        <p:spPr>
          <a:xfrm>
            <a:off x="1802218" y="2412543"/>
            <a:ext cx="8764176" cy="32571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457200" marR="0" lvl="0" indent="-457200" algn="l" defTabSz="914400" rtl="0" fontAlgn="auto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</a:rPr>
              <a:t>Why did you buy Frog?</a:t>
            </a:r>
          </a:p>
          <a:p>
            <a:pPr marL="457200" marR="0" lvl="0" indent="-457200" algn="l" defTabSz="914400" rtl="0" fontAlgn="auto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800" b="0" i="0" u="none" strike="noStrike" kern="1200" cap="none" spc="0" baseline="0" dirty="0">
              <a:solidFill>
                <a:srgbClr val="FFFFFF"/>
              </a:solidFill>
              <a:uFillTx/>
              <a:latin typeface="Century Gothic" panose="020B0502020202020204" pitchFamily="34" charset="0"/>
            </a:endParaRPr>
          </a:p>
          <a:p>
            <a:pPr marL="457200" marR="0" lvl="0" indent="-457200" algn="l" defTabSz="914400" rtl="0" fontAlgn="auto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</a:rPr>
              <a:t>What did you want to achieve?</a:t>
            </a:r>
          </a:p>
          <a:p>
            <a:pPr marL="457200" marR="0" lvl="0" indent="-457200" algn="l" defTabSz="914400" rtl="0" fontAlgn="auto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800" b="0" i="0" u="none" strike="noStrike" kern="1200" cap="none" spc="0" baseline="0" dirty="0">
              <a:solidFill>
                <a:srgbClr val="FFFFFF"/>
              </a:solidFill>
              <a:uFillTx/>
              <a:latin typeface="Century Gothic" panose="020B0502020202020204" pitchFamily="34" charset="0"/>
            </a:endParaRPr>
          </a:p>
          <a:p>
            <a:pPr marL="457200" marR="0" lvl="0" indent="-457200" algn="l" defTabSz="914400" rtl="0" fontAlgn="auto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</a:rPr>
              <a:t>Who leads Frog from a teaching and learning perspective?</a:t>
            </a:r>
          </a:p>
        </p:txBody>
      </p:sp>
      <p:pic>
        <p:nvPicPr>
          <p:cNvPr id="5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8049" y="6031382"/>
            <a:ext cx="620603" cy="39092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1503" y="1540116"/>
            <a:ext cx="2730498" cy="4905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itle 1"/>
          <p:cNvSpPr txBox="1"/>
          <p:nvPr/>
        </p:nvSpPr>
        <p:spPr>
          <a:xfrm>
            <a:off x="1426957" y="3797267"/>
            <a:ext cx="10515600" cy="842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9600" b="1" i="0" u="none" strike="noStrike" kern="1200" cap="none" spc="0" baseline="0" dirty="0">
                <a:solidFill>
                  <a:srgbClr val="FFFFFF"/>
                </a:solidFill>
                <a:uFillTx/>
                <a:latin typeface="Century Gothic" panose="020B0502020202020204" pitchFamily="34" charset="0"/>
                <a:cs typeface="Calibri"/>
              </a:rPr>
              <a:t>So…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7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259</Words>
  <Application>Microsoft Office PowerPoint</Application>
  <PresentationFormat>Widescreen</PresentationFormat>
  <Paragraphs>56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Riley</dc:creator>
  <cp:lastModifiedBy>Kris Harrison</cp:lastModifiedBy>
  <cp:revision>23</cp:revision>
  <dcterms:created xsi:type="dcterms:W3CDTF">2016-02-04T11:17:39Z</dcterms:created>
  <dcterms:modified xsi:type="dcterms:W3CDTF">2016-03-02T14:46:11Z</dcterms:modified>
</cp:coreProperties>
</file>